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pitchFamily="34" charset="-127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pitchFamily="34" charset="-127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pitchFamily="34" charset="-127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pitchFamily="34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08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0607E-F4BF-4BC7-8716-9AE19B01AC27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B1A33-3801-46F5-AE29-1053278BE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22FA3-CC5B-4B59-A498-B6BAD449C6B6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881AC-FFCD-4ADB-8953-81AA1D6FB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F9D7D-153E-4E8E-8A97-108849F0B507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DB53B-B86B-4766-AE8B-078FDB52D1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272CE-79F9-4F87-901C-54DB83841B30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99910-0B4D-4A16-978D-82808C996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3ECEF-24B7-416E-8AC9-6595BAC23F76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00D64-5045-4FE0-BB98-ED97C76D2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altLang="ko-KR" dirty="0" smtClean="0"/>
              <a:t>Образец заголовка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altLang="ko-KR" dirty="0" smtClean="0"/>
              <a:t>Образец заголовка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F232D-58E3-4018-A801-01CB54F85E98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91249-A821-47D0-9BF7-356E86309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369C0-56D1-4123-B2B6-64B460E916F6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0F84B-7A1B-43B6-BF7E-EC8018C31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682F2-2211-4975-8E0E-C4BF50A91D7C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67053-0444-4EF1-BD07-E4D8E1D52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2A7EE-F920-4848-BFB3-53DEFBAAF4BD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1F6FE-02DD-49D2-91EF-5FA264565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0F097-E751-4428-9729-F97D4E8AA543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36A60-CC45-458B-84FF-91D9C3AC80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3821E-6774-4F85-BEA6-6DE5357EE106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E504E-9F11-4DA0-9C96-FE6C8DDBD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</p:sldLayoutIdLst>
  <p:txStyles>
    <p:titleStyle>
      <a:lvl1pPr algn="l" rtl="0" fontAlgn="base" latinLnBrk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2pPr>
      <a:lvl3pPr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3pPr>
      <a:lvl4pPr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4pPr>
      <a:lvl5pPr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7BB6E1D-9278-4F49-A4A0-B5ADAB35EE9E}" type="datetimeFigureOut">
              <a:rPr lang="en-US"/>
              <a:pPr>
                <a:defRPr/>
              </a:pPr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 latinLnBrk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715CF5-2D03-47AE-94A5-3CDAAA4BF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 pitchFamily="34" charset="-127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24300" y="5848350"/>
            <a:ext cx="4787900" cy="3667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latinLnBrk="1"/>
            <a:r>
              <a:rPr lang="uk-UA" altLang="ko-KR" b="1"/>
              <a:t>доцент Н.О.Єрмакова-Черченко</a:t>
            </a:r>
            <a:r>
              <a:rPr lang="en-US" altLang="ko-KR" b="1">
                <a:solidFill>
                  <a:srgbClr val="404040"/>
                </a:solidFill>
              </a:rPr>
              <a:t>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924300" y="4724400"/>
            <a:ext cx="4787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ru-RU" altLang="ko-KR" sz="3600" b="1"/>
              <a:t>Загальна фізика</a:t>
            </a:r>
            <a:endParaRPr lang="en-US" altLang="ko-KR" sz="3600" b="1"/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650"/>
            <a:ext cx="8712200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7412" name="Picture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8850" y="476250"/>
            <a:ext cx="1301750" cy="32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7463"/>
            <a:ext cx="9144000" cy="1068387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ko-KR" smtClean="0">
                <a:solidFill>
                  <a:srgbClr val="404040"/>
                </a:solidFill>
                <a:latin typeface="Arial" charset="0"/>
                <a:cs typeface="Arial" charset="0"/>
              </a:rPr>
              <a:t> </a:t>
            </a:r>
            <a:r>
              <a:rPr lang="uk-UA" altLang="ko-KR" smtClean="0">
                <a:solidFill>
                  <a:srgbClr val="404040"/>
                </a:solidFill>
                <a:latin typeface="Arial" charset="0"/>
                <a:cs typeface="Arial" charset="0"/>
              </a:rPr>
              <a:t>Основні розділи курсу</a:t>
            </a:r>
            <a:endParaRPr lang="ko-KR" altLang="en-US" smtClean="0">
              <a:solidFill>
                <a:srgbClr val="40404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gray">
          <a:xfrm rot="-3046289">
            <a:off x="2282825" y="1398588"/>
            <a:ext cx="1978025" cy="3159125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70"/>
              <a:gd name="T157" fmla="*/ 0 h 2346"/>
              <a:gd name="T158" fmla="*/ 1470 w 1470"/>
              <a:gd name="T159" fmla="*/ 2346 h 234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1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2" name="Freeform 3"/>
          <p:cNvSpPr>
            <a:spLocks/>
          </p:cNvSpPr>
          <p:nvPr/>
        </p:nvSpPr>
        <p:spPr bwMode="gray">
          <a:xfrm rot="3171804" flipH="1">
            <a:off x="2274887" y="3278188"/>
            <a:ext cx="1952625" cy="3117850"/>
          </a:xfrm>
          <a:custGeom>
            <a:avLst/>
            <a:gdLst/>
            <a:ahLst/>
            <a:cxnLst>
              <a:cxn ang="0">
                <a:pos x="1467" y="1246"/>
              </a:cxn>
              <a:cxn ang="0">
                <a:pos x="1444" y="1390"/>
              </a:cxn>
              <a:cxn ang="0">
                <a:pos x="1400" y="1529"/>
              </a:cxn>
              <a:cxn ang="0">
                <a:pos x="1339" y="1662"/>
              </a:cxn>
              <a:cxn ang="0">
                <a:pos x="1267" y="1784"/>
              </a:cxn>
              <a:cxn ang="0">
                <a:pos x="1187" y="1898"/>
              </a:cxn>
              <a:cxn ang="0">
                <a:pos x="1102" y="2002"/>
              </a:cxn>
              <a:cxn ang="0">
                <a:pos x="1019" y="2094"/>
              </a:cxn>
              <a:cxn ang="0">
                <a:pos x="939" y="2174"/>
              </a:cxn>
              <a:cxn ang="0">
                <a:pos x="866" y="2239"/>
              </a:cxn>
              <a:cxn ang="0">
                <a:pos x="806" y="2290"/>
              </a:cxn>
              <a:cxn ang="0">
                <a:pos x="763" y="2325"/>
              </a:cxn>
              <a:cxn ang="0">
                <a:pos x="739" y="2343"/>
              </a:cxn>
              <a:cxn ang="0">
                <a:pos x="732" y="2343"/>
              </a:cxn>
              <a:cxn ang="0">
                <a:pos x="709" y="2325"/>
              </a:cxn>
              <a:cxn ang="0">
                <a:pos x="665" y="2290"/>
              </a:cxn>
              <a:cxn ang="0">
                <a:pos x="604" y="2239"/>
              </a:cxn>
              <a:cxn ang="0">
                <a:pos x="532" y="2174"/>
              </a:cxn>
              <a:cxn ang="0">
                <a:pos x="452" y="2094"/>
              </a:cxn>
              <a:cxn ang="0">
                <a:pos x="367" y="2002"/>
              </a:cxn>
              <a:cxn ang="0">
                <a:pos x="284" y="1898"/>
              </a:cxn>
              <a:cxn ang="0">
                <a:pos x="204" y="1784"/>
              </a:cxn>
              <a:cxn ang="0">
                <a:pos x="131" y="1662"/>
              </a:cxn>
              <a:cxn ang="0">
                <a:pos x="71" y="1529"/>
              </a:cxn>
              <a:cxn ang="0">
                <a:pos x="27" y="1390"/>
              </a:cxn>
              <a:cxn ang="0">
                <a:pos x="4" y="1246"/>
              </a:cxn>
              <a:cxn ang="0">
                <a:pos x="4" y="1098"/>
              </a:cxn>
              <a:cxn ang="0">
                <a:pos x="27" y="954"/>
              </a:cxn>
              <a:cxn ang="0">
                <a:pos x="71" y="815"/>
              </a:cxn>
              <a:cxn ang="0">
                <a:pos x="131" y="684"/>
              </a:cxn>
              <a:cxn ang="0">
                <a:pos x="204" y="560"/>
              </a:cxn>
              <a:cxn ang="0">
                <a:pos x="284" y="446"/>
              </a:cxn>
              <a:cxn ang="0">
                <a:pos x="367" y="343"/>
              </a:cxn>
              <a:cxn ang="0">
                <a:pos x="452" y="251"/>
              </a:cxn>
              <a:cxn ang="0">
                <a:pos x="532" y="170"/>
              </a:cxn>
              <a:cxn ang="0">
                <a:pos x="604" y="105"/>
              </a:cxn>
              <a:cxn ang="0">
                <a:pos x="665" y="55"/>
              </a:cxn>
              <a:cxn ang="0">
                <a:pos x="709" y="19"/>
              </a:cxn>
              <a:cxn ang="0">
                <a:pos x="732" y="1"/>
              </a:cxn>
              <a:cxn ang="0">
                <a:pos x="739" y="1"/>
              </a:cxn>
              <a:cxn ang="0">
                <a:pos x="763" y="19"/>
              </a:cxn>
              <a:cxn ang="0">
                <a:pos x="806" y="55"/>
              </a:cxn>
              <a:cxn ang="0">
                <a:pos x="866" y="105"/>
              </a:cxn>
              <a:cxn ang="0">
                <a:pos x="939" y="170"/>
              </a:cxn>
              <a:cxn ang="0">
                <a:pos x="1019" y="251"/>
              </a:cxn>
              <a:cxn ang="0">
                <a:pos x="1102" y="343"/>
              </a:cxn>
              <a:cxn ang="0">
                <a:pos x="1187" y="446"/>
              </a:cxn>
              <a:cxn ang="0">
                <a:pos x="1267" y="560"/>
              </a:cxn>
              <a:cxn ang="0">
                <a:pos x="1339" y="684"/>
              </a:cxn>
              <a:cxn ang="0">
                <a:pos x="1400" y="815"/>
              </a:cxn>
              <a:cxn ang="0">
                <a:pos x="1444" y="954"/>
              </a:cxn>
              <a:cxn ang="0">
                <a:pos x="1467" y="1098"/>
              </a:cxn>
            </a:cxnLst>
            <a:rect l="0" t="0" r="r" b="b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chemeClr val="accent2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ea typeface="+mn-ea"/>
            </a:endParaRPr>
          </a:p>
        </p:txBody>
      </p:sp>
      <p:sp>
        <p:nvSpPr>
          <p:cNvPr id="3" name="Freeform 2"/>
          <p:cNvSpPr>
            <a:spLocks/>
          </p:cNvSpPr>
          <p:nvPr/>
        </p:nvSpPr>
        <p:spPr bwMode="gray">
          <a:xfrm rot="3046289" flipH="1">
            <a:off x="4802188" y="1398588"/>
            <a:ext cx="1978025" cy="3159125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70"/>
              <a:gd name="T157" fmla="*/ 0 h 2346"/>
              <a:gd name="T158" fmla="*/ 1470 w 1470"/>
              <a:gd name="T159" fmla="*/ 2346 h 234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rgbClr val="99CCFF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" name="Freeform 4"/>
          <p:cNvSpPr>
            <a:spLocks/>
          </p:cNvSpPr>
          <p:nvPr/>
        </p:nvSpPr>
        <p:spPr bwMode="gray">
          <a:xfrm rot="-3126947">
            <a:off x="4802188" y="3270250"/>
            <a:ext cx="1978025" cy="3159125"/>
          </a:xfrm>
          <a:custGeom>
            <a:avLst/>
            <a:gdLst>
              <a:gd name="T0" fmla="*/ 1467 w 1470"/>
              <a:gd name="T1" fmla="*/ 1246 h 2346"/>
              <a:gd name="T2" fmla="*/ 1444 w 1470"/>
              <a:gd name="T3" fmla="*/ 1390 h 2346"/>
              <a:gd name="T4" fmla="*/ 1400 w 1470"/>
              <a:gd name="T5" fmla="*/ 1529 h 2346"/>
              <a:gd name="T6" fmla="*/ 1339 w 1470"/>
              <a:gd name="T7" fmla="*/ 1662 h 2346"/>
              <a:gd name="T8" fmla="*/ 1267 w 1470"/>
              <a:gd name="T9" fmla="*/ 1784 h 2346"/>
              <a:gd name="T10" fmla="*/ 1187 w 1470"/>
              <a:gd name="T11" fmla="*/ 1898 h 2346"/>
              <a:gd name="T12" fmla="*/ 1102 w 1470"/>
              <a:gd name="T13" fmla="*/ 2002 h 2346"/>
              <a:gd name="T14" fmla="*/ 1019 w 1470"/>
              <a:gd name="T15" fmla="*/ 2094 h 2346"/>
              <a:gd name="T16" fmla="*/ 939 w 1470"/>
              <a:gd name="T17" fmla="*/ 2174 h 2346"/>
              <a:gd name="T18" fmla="*/ 866 w 1470"/>
              <a:gd name="T19" fmla="*/ 2239 h 2346"/>
              <a:gd name="T20" fmla="*/ 806 w 1470"/>
              <a:gd name="T21" fmla="*/ 2290 h 2346"/>
              <a:gd name="T22" fmla="*/ 763 w 1470"/>
              <a:gd name="T23" fmla="*/ 2325 h 2346"/>
              <a:gd name="T24" fmla="*/ 739 w 1470"/>
              <a:gd name="T25" fmla="*/ 2343 h 2346"/>
              <a:gd name="T26" fmla="*/ 732 w 1470"/>
              <a:gd name="T27" fmla="*/ 2343 h 2346"/>
              <a:gd name="T28" fmla="*/ 709 w 1470"/>
              <a:gd name="T29" fmla="*/ 2325 h 2346"/>
              <a:gd name="T30" fmla="*/ 665 w 1470"/>
              <a:gd name="T31" fmla="*/ 2290 h 2346"/>
              <a:gd name="T32" fmla="*/ 604 w 1470"/>
              <a:gd name="T33" fmla="*/ 2239 h 2346"/>
              <a:gd name="T34" fmla="*/ 532 w 1470"/>
              <a:gd name="T35" fmla="*/ 2174 h 2346"/>
              <a:gd name="T36" fmla="*/ 452 w 1470"/>
              <a:gd name="T37" fmla="*/ 2094 h 2346"/>
              <a:gd name="T38" fmla="*/ 367 w 1470"/>
              <a:gd name="T39" fmla="*/ 2002 h 2346"/>
              <a:gd name="T40" fmla="*/ 284 w 1470"/>
              <a:gd name="T41" fmla="*/ 1898 h 2346"/>
              <a:gd name="T42" fmla="*/ 204 w 1470"/>
              <a:gd name="T43" fmla="*/ 1784 h 2346"/>
              <a:gd name="T44" fmla="*/ 131 w 1470"/>
              <a:gd name="T45" fmla="*/ 1662 h 2346"/>
              <a:gd name="T46" fmla="*/ 71 w 1470"/>
              <a:gd name="T47" fmla="*/ 1529 h 2346"/>
              <a:gd name="T48" fmla="*/ 27 w 1470"/>
              <a:gd name="T49" fmla="*/ 1390 h 2346"/>
              <a:gd name="T50" fmla="*/ 4 w 1470"/>
              <a:gd name="T51" fmla="*/ 1246 h 2346"/>
              <a:gd name="T52" fmla="*/ 4 w 1470"/>
              <a:gd name="T53" fmla="*/ 1098 h 2346"/>
              <a:gd name="T54" fmla="*/ 27 w 1470"/>
              <a:gd name="T55" fmla="*/ 954 h 2346"/>
              <a:gd name="T56" fmla="*/ 71 w 1470"/>
              <a:gd name="T57" fmla="*/ 815 h 2346"/>
              <a:gd name="T58" fmla="*/ 131 w 1470"/>
              <a:gd name="T59" fmla="*/ 684 h 2346"/>
              <a:gd name="T60" fmla="*/ 204 w 1470"/>
              <a:gd name="T61" fmla="*/ 560 h 2346"/>
              <a:gd name="T62" fmla="*/ 284 w 1470"/>
              <a:gd name="T63" fmla="*/ 446 h 2346"/>
              <a:gd name="T64" fmla="*/ 367 w 1470"/>
              <a:gd name="T65" fmla="*/ 343 h 2346"/>
              <a:gd name="T66" fmla="*/ 452 w 1470"/>
              <a:gd name="T67" fmla="*/ 251 h 2346"/>
              <a:gd name="T68" fmla="*/ 532 w 1470"/>
              <a:gd name="T69" fmla="*/ 170 h 2346"/>
              <a:gd name="T70" fmla="*/ 604 w 1470"/>
              <a:gd name="T71" fmla="*/ 105 h 2346"/>
              <a:gd name="T72" fmla="*/ 665 w 1470"/>
              <a:gd name="T73" fmla="*/ 55 h 2346"/>
              <a:gd name="T74" fmla="*/ 709 w 1470"/>
              <a:gd name="T75" fmla="*/ 19 h 2346"/>
              <a:gd name="T76" fmla="*/ 732 w 1470"/>
              <a:gd name="T77" fmla="*/ 1 h 2346"/>
              <a:gd name="T78" fmla="*/ 739 w 1470"/>
              <a:gd name="T79" fmla="*/ 1 h 2346"/>
              <a:gd name="T80" fmla="*/ 763 w 1470"/>
              <a:gd name="T81" fmla="*/ 19 h 2346"/>
              <a:gd name="T82" fmla="*/ 806 w 1470"/>
              <a:gd name="T83" fmla="*/ 55 h 2346"/>
              <a:gd name="T84" fmla="*/ 866 w 1470"/>
              <a:gd name="T85" fmla="*/ 105 h 2346"/>
              <a:gd name="T86" fmla="*/ 939 w 1470"/>
              <a:gd name="T87" fmla="*/ 170 h 2346"/>
              <a:gd name="T88" fmla="*/ 1019 w 1470"/>
              <a:gd name="T89" fmla="*/ 251 h 2346"/>
              <a:gd name="T90" fmla="*/ 1102 w 1470"/>
              <a:gd name="T91" fmla="*/ 343 h 2346"/>
              <a:gd name="T92" fmla="*/ 1187 w 1470"/>
              <a:gd name="T93" fmla="*/ 446 h 2346"/>
              <a:gd name="T94" fmla="*/ 1267 w 1470"/>
              <a:gd name="T95" fmla="*/ 560 h 2346"/>
              <a:gd name="T96" fmla="*/ 1339 w 1470"/>
              <a:gd name="T97" fmla="*/ 684 h 2346"/>
              <a:gd name="T98" fmla="*/ 1400 w 1470"/>
              <a:gd name="T99" fmla="*/ 815 h 2346"/>
              <a:gd name="T100" fmla="*/ 1444 w 1470"/>
              <a:gd name="T101" fmla="*/ 954 h 2346"/>
              <a:gd name="T102" fmla="*/ 1467 w 1470"/>
              <a:gd name="T103" fmla="*/ 1098 h 234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470"/>
              <a:gd name="T157" fmla="*/ 0 h 2346"/>
              <a:gd name="T158" fmla="*/ 1470 w 1470"/>
              <a:gd name="T159" fmla="*/ 2346 h 234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470" h="2346">
                <a:moveTo>
                  <a:pt x="1470" y="1173"/>
                </a:moveTo>
                <a:lnTo>
                  <a:pt x="1467" y="1246"/>
                </a:lnTo>
                <a:lnTo>
                  <a:pt x="1458" y="1319"/>
                </a:lnTo>
                <a:lnTo>
                  <a:pt x="1444" y="1390"/>
                </a:lnTo>
                <a:lnTo>
                  <a:pt x="1423" y="1462"/>
                </a:lnTo>
                <a:lnTo>
                  <a:pt x="1400" y="1529"/>
                </a:lnTo>
                <a:lnTo>
                  <a:pt x="1371" y="1596"/>
                </a:lnTo>
                <a:lnTo>
                  <a:pt x="1339" y="1662"/>
                </a:lnTo>
                <a:lnTo>
                  <a:pt x="1305" y="1724"/>
                </a:lnTo>
                <a:lnTo>
                  <a:pt x="1267" y="1784"/>
                </a:lnTo>
                <a:lnTo>
                  <a:pt x="1228" y="1843"/>
                </a:lnTo>
                <a:lnTo>
                  <a:pt x="1187" y="1898"/>
                </a:lnTo>
                <a:lnTo>
                  <a:pt x="1145" y="1952"/>
                </a:lnTo>
                <a:lnTo>
                  <a:pt x="1102" y="2002"/>
                </a:lnTo>
                <a:lnTo>
                  <a:pt x="1060" y="2050"/>
                </a:lnTo>
                <a:lnTo>
                  <a:pt x="1019" y="2094"/>
                </a:lnTo>
                <a:lnTo>
                  <a:pt x="978" y="2134"/>
                </a:lnTo>
                <a:lnTo>
                  <a:pt x="939" y="2174"/>
                </a:lnTo>
                <a:lnTo>
                  <a:pt x="901" y="2207"/>
                </a:lnTo>
                <a:lnTo>
                  <a:pt x="866" y="2239"/>
                </a:lnTo>
                <a:lnTo>
                  <a:pt x="835" y="2266"/>
                </a:lnTo>
                <a:lnTo>
                  <a:pt x="806" y="2290"/>
                </a:lnTo>
                <a:lnTo>
                  <a:pt x="783" y="2309"/>
                </a:lnTo>
                <a:lnTo>
                  <a:pt x="763" y="2325"/>
                </a:lnTo>
                <a:lnTo>
                  <a:pt x="748" y="2336"/>
                </a:lnTo>
                <a:lnTo>
                  <a:pt x="739" y="2343"/>
                </a:lnTo>
                <a:lnTo>
                  <a:pt x="735" y="2346"/>
                </a:lnTo>
                <a:lnTo>
                  <a:pt x="732" y="2343"/>
                </a:lnTo>
                <a:lnTo>
                  <a:pt x="723" y="2336"/>
                </a:lnTo>
                <a:lnTo>
                  <a:pt x="709" y="2325"/>
                </a:lnTo>
                <a:lnTo>
                  <a:pt x="688" y="2309"/>
                </a:lnTo>
                <a:lnTo>
                  <a:pt x="665" y="2290"/>
                </a:lnTo>
                <a:lnTo>
                  <a:pt x="636" y="2266"/>
                </a:lnTo>
                <a:lnTo>
                  <a:pt x="604" y="2239"/>
                </a:lnTo>
                <a:lnTo>
                  <a:pt x="570" y="2207"/>
                </a:lnTo>
                <a:lnTo>
                  <a:pt x="532" y="2174"/>
                </a:lnTo>
                <a:lnTo>
                  <a:pt x="493" y="2134"/>
                </a:lnTo>
                <a:lnTo>
                  <a:pt x="452" y="2094"/>
                </a:lnTo>
                <a:lnTo>
                  <a:pt x="410" y="2050"/>
                </a:lnTo>
                <a:lnTo>
                  <a:pt x="367" y="2002"/>
                </a:lnTo>
                <a:lnTo>
                  <a:pt x="325" y="1952"/>
                </a:lnTo>
                <a:lnTo>
                  <a:pt x="284" y="1898"/>
                </a:lnTo>
                <a:lnTo>
                  <a:pt x="243" y="1843"/>
                </a:lnTo>
                <a:lnTo>
                  <a:pt x="204" y="1784"/>
                </a:lnTo>
                <a:lnTo>
                  <a:pt x="166" y="1724"/>
                </a:lnTo>
                <a:lnTo>
                  <a:pt x="131" y="1662"/>
                </a:lnTo>
                <a:lnTo>
                  <a:pt x="100" y="1596"/>
                </a:lnTo>
                <a:lnTo>
                  <a:pt x="71" y="1529"/>
                </a:lnTo>
                <a:lnTo>
                  <a:pt x="48" y="1462"/>
                </a:lnTo>
                <a:lnTo>
                  <a:pt x="27" y="1390"/>
                </a:lnTo>
                <a:lnTo>
                  <a:pt x="13" y="1319"/>
                </a:lnTo>
                <a:lnTo>
                  <a:pt x="4" y="1246"/>
                </a:lnTo>
                <a:lnTo>
                  <a:pt x="0" y="1173"/>
                </a:lnTo>
                <a:lnTo>
                  <a:pt x="4" y="1098"/>
                </a:lnTo>
                <a:lnTo>
                  <a:pt x="13" y="1025"/>
                </a:lnTo>
                <a:lnTo>
                  <a:pt x="27" y="954"/>
                </a:lnTo>
                <a:lnTo>
                  <a:pt x="48" y="884"/>
                </a:lnTo>
                <a:lnTo>
                  <a:pt x="71" y="815"/>
                </a:lnTo>
                <a:lnTo>
                  <a:pt x="100" y="748"/>
                </a:lnTo>
                <a:lnTo>
                  <a:pt x="131" y="684"/>
                </a:lnTo>
                <a:lnTo>
                  <a:pt x="166" y="621"/>
                </a:lnTo>
                <a:lnTo>
                  <a:pt x="204" y="560"/>
                </a:lnTo>
                <a:lnTo>
                  <a:pt x="243" y="502"/>
                </a:lnTo>
                <a:lnTo>
                  <a:pt x="284" y="446"/>
                </a:lnTo>
                <a:lnTo>
                  <a:pt x="325" y="394"/>
                </a:lnTo>
                <a:lnTo>
                  <a:pt x="367" y="343"/>
                </a:lnTo>
                <a:lnTo>
                  <a:pt x="410" y="294"/>
                </a:lnTo>
                <a:lnTo>
                  <a:pt x="452" y="251"/>
                </a:lnTo>
                <a:lnTo>
                  <a:pt x="493" y="210"/>
                </a:lnTo>
                <a:lnTo>
                  <a:pt x="532" y="170"/>
                </a:lnTo>
                <a:lnTo>
                  <a:pt x="570" y="137"/>
                </a:lnTo>
                <a:lnTo>
                  <a:pt x="604" y="105"/>
                </a:lnTo>
                <a:lnTo>
                  <a:pt x="636" y="79"/>
                </a:lnTo>
                <a:lnTo>
                  <a:pt x="665" y="55"/>
                </a:lnTo>
                <a:lnTo>
                  <a:pt x="688" y="35"/>
                </a:lnTo>
                <a:lnTo>
                  <a:pt x="709" y="19"/>
                </a:lnTo>
                <a:lnTo>
                  <a:pt x="723" y="9"/>
                </a:lnTo>
                <a:lnTo>
                  <a:pt x="732" y="1"/>
                </a:lnTo>
                <a:lnTo>
                  <a:pt x="735" y="0"/>
                </a:lnTo>
                <a:lnTo>
                  <a:pt x="739" y="1"/>
                </a:lnTo>
                <a:lnTo>
                  <a:pt x="748" y="9"/>
                </a:lnTo>
                <a:lnTo>
                  <a:pt x="763" y="19"/>
                </a:lnTo>
                <a:lnTo>
                  <a:pt x="783" y="35"/>
                </a:lnTo>
                <a:lnTo>
                  <a:pt x="806" y="55"/>
                </a:lnTo>
                <a:lnTo>
                  <a:pt x="835" y="79"/>
                </a:lnTo>
                <a:lnTo>
                  <a:pt x="866" y="105"/>
                </a:lnTo>
                <a:lnTo>
                  <a:pt x="901" y="137"/>
                </a:lnTo>
                <a:lnTo>
                  <a:pt x="939" y="170"/>
                </a:lnTo>
                <a:lnTo>
                  <a:pt x="978" y="210"/>
                </a:lnTo>
                <a:lnTo>
                  <a:pt x="1019" y="251"/>
                </a:lnTo>
                <a:lnTo>
                  <a:pt x="1060" y="294"/>
                </a:lnTo>
                <a:lnTo>
                  <a:pt x="1102" y="343"/>
                </a:lnTo>
                <a:lnTo>
                  <a:pt x="1145" y="394"/>
                </a:lnTo>
                <a:lnTo>
                  <a:pt x="1187" y="446"/>
                </a:lnTo>
                <a:lnTo>
                  <a:pt x="1228" y="502"/>
                </a:lnTo>
                <a:lnTo>
                  <a:pt x="1267" y="560"/>
                </a:lnTo>
                <a:lnTo>
                  <a:pt x="1305" y="621"/>
                </a:lnTo>
                <a:lnTo>
                  <a:pt x="1339" y="684"/>
                </a:lnTo>
                <a:lnTo>
                  <a:pt x="1371" y="748"/>
                </a:lnTo>
                <a:lnTo>
                  <a:pt x="1400" y="815"/>
                </a:lnTo>
                <a:lnTo>
                  <a:pt x="1423" y="884"/>
                </a:lnTo>
                <a:lnTo>
                  <a:pt x="1444" y="954"/>
                </a:lnTo>
                <a:lnTo>
                  <a:pt x="1458" y="1025"/>
                </a:lnTo>
                <a:lnTo>
                  <a:pt x="1467" y="1098"/>
                </a:lnTo>
                <a:lnTo>
                  <a:pt x="1470" y="1173"/>
                </a:lnTo>
              </a:path>
            </a:pathLst>
          </a:custGeom>
          <a:solidFill>
            <a:srgbClr val="33CCCC"/>
          </a:solidFill>
          <a:ln w="19050" cmpd="sng">
            <a:solidFill>
              <a:srgbClr val="FFFFFF"/>
            </a:solidFill>
            <a:prstDash val="solid"/>
            <a:round/>
            <a:headEnd/>
            <a:tailEnd/>
          </a:ln>
          <a:effectLst>
            <a:outerShdw dist="28398" dir="6993903" algn="ctr" rotWithShape="0">
              <a:srgbClr val="B2B2B2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8441" name="Text Box 16"/>
          <p:cNvSpPr txBox="1">
            <a:spLocks noChangeArrowheads="1"/>
          </p:cNvSpPr>
          <p:nvPr/>
        </p:nvSpPr>
        <p:spPr bwMode="gray">
          <a:xfrm rot="2102259">
            <a:off x="2339975" y="2636838"/>
            <a:ext cx="1792288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Механіка</a:t>
            </a:r>
            <a:endParaRPr lang="en-US" sz="2000" b="1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gray">
          <a:xfrm rot="-1742680">
            <a:off x="5003800" y="2492375"/>
            <a:ext cx="1792288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Оптика. Атом. Ядро</a:t>
            </a:r>
            <a:endParaRPr lang="en-US" sz="1600" b="1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8443" name="Text Box 16"/>
          <p:cNvSpPr txBox="1">
            <a:spLocks noChangeArrowheads="1"/>
          </p:cNvSpPr>
          <p:nvPr/>
        </p:nvSpPr>
        <p:spPr bwMode="gray">
          <a:xfrm rot="-1646085">
            <a:off x="2124075" y="4294188"/>
            <a:ext cx="2160588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Молекулярна фізика та термодинаміка</a:t>
            </a:r>
            <a:endParaRPr lang="en-US" sz="2000" b="1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8444" name="Text Box 16"/>
          <p:cNvSpPr txBox="1">
            <a:spLocks noChangeArrowheads="1"/>
          </p:cNvSpPr>
          <p:nvPr/>
        </p:nvSpPr>
        <p:spPr bwMode="gray">
          <a:xfrm rot="2287324">
            <a:off x="4860925" y="4581525"/>
            <a:ext cx="2016125" cy="581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sz="1600" b="1">
                <a:solidFill>
                  <a:srgbClr val="FFFFFF"/>
                </a:solidFill>
                <a:latin typeface="Calibri" pitchFamily="34" charset="0"/>
                <a:cs typeface="Arial" charset="0"/>
              </a:rPr>
              <a:t>Основи електродинаміки</a:t>
            </a:r>
            <a:endParaRPr lang="en-US" sz="1600" b="1">
              <a:solidFill>
                <a:srgbClr val="FFFFFF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31913" y="127000"/>
            <a:ext cx="7812087" cy="106997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3600" smtClean="0">
                <a:solidFill>
                  <a:srgbClr val="404040"/>
                </a:solidFill>
                <a:latin typeface="Arial" charset="0"/>
                <a:cs typeface="Arial" charset="0"/>
              </a:rPr>
              <a:t> </a:t>
            </a:r>
            <a:r>
              <a:rPr lang="uk-UA" altLang="ko-KR" sz="3200" smtClean="0">
                <a:solidFill>
                  <a:schemeClr val="tx1"/>
                </a:solidFill>
                <a:latin typeface="Arial" charset="0"/>
                <a:cs typeface="Arial" charset="0"/>
              </a:rPr>
              <a:t>Механіка - </a:t>
            </a:r>
            <a:r>
              <a:rPr lang="ru-RU" sz="3200" smtClean="0">
                <a:solidFill>
                  <a:schemeClr val="tx1"/>
                </a:solidFill>
                <a:latin typeface="Arial" charset="0"/>
                <a:ea typeface="맑은 고딕" pitchFamily="34" charset="-127"/>
                <a:cs typeface="Arial" charset="0"/>
              </a:rPr>
              <a:t>це розділ фізики, </a:t>
            </a:r>
            <a:br>
              <a:rPr lang="ru-RU" sz="3200" smtClean="0">
                <a:solidFill>
                  <a:schemeClr val="tx1"/>
                </a:solidFill>
                <a:latin typeface="Arial" charset="0"/>
                <a:ea typeface="맑은 고딕" pitchFamily="34" charset="-127"/>
                <a:cs typeface="Arial" charset="0"/>
              </a:rPr>
            </a:br>
            <a:r>
              <a:rPr lang="ru-RU" sz="3200" smtClean="0">
                <a:solidFill>
                  <a:schemeClr val="tx1"/>
                </a:solidFill>
                <a:latin typeface="Arial" charset="0"/>
                <a:ea typeface="맑은 고딕" pitchFamily="34" charset="-127"/>
                <a:cs typeface="Arial" charset="0"/>
              </a:rPr>
              <a:t>який вивчає механічний рух.</a:t>
            </a:r>
            <a:endParaRPr lang="ko-KR" altLang="en-US" sz="320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/>
          <a:srcRect l="7014" t="33464" r="6250" b="4558"/>
          <a:stretch>
            <a:fillRect/>
          </a:stretch>
        </p:blipFill>
        <p:spPr bwMode="auto">
          <a:xfrm>
            <a:off x="1476375" y="1695450"/>
            <a:ext cx="7667625" cy="411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3200" smtClean="0">
                <a:latin typeface="Arial" charset="0"/>
                <a:ea typeface="맑은 고딕" pitchFamily="34" charset="-127"/>
                <a:cs typeface="Arial" charset="0"/>
              </a:rPr>
              <a:t>Молекулярна фізика та термодинаміка</a:t>
            </a:r>
            <a:endParaRPr lang="ru-RU" sz="3200" smtClean="0">
              <a:latin typeface="Arial" charset="0"/>
              <a:ea typeface="맑은 고딕" pitchFamily="34" charset="-127"/>
              <a:cs typeface="Arial" charset="0"/>
            </a:endParaRPr>
          </a:p>
        </p:txBody>
      </p:sp>
      <p:pic>
        <p:nvPicPr>
          <p:cNvPr id="23557" name="Picture 5" descr="Молекулярна фізика і термодинаміка - презентация онлайн"/>
          <p:cNvPicPr>
            <a:picLocks noChangeAspect="1" noChangeArrowheads="1"/>
          </p:cNvPicPr>
          <p:nvPr/>
        </p:nvPicPr>
        <p:blipFill>
          <a:blip r:embed="rId2"/>
          <a:srcRect l="4532" r="2753"/>
          <a:stretch>
            <a:fillRect/>
          </a:stretch>
        </p:blipFill>
        <p:spPr bwMode="auto">
          <a:xfrm>
            <a:off x="1619250" y="936625"/>
            <a:ext cx="7273925" cy="5876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mtClean="0">
                <a:latin typeface="Arial" charset="0"/>
                <a:ea typeface="맑은 고딕" pitchFamily="34" charset="-127"/>
                <a:cs typeface="Arial" charset="0"/>
              </a:rPr>
              <a:t>Електродинаміка</a:t>
            </a:r>
            <a:endParaRPr lang="ru-RU" smtClean="0">
              <a:latin typeface="Arial" charset="0"/>
              <a:ea typeface="맑은 고딕" pitchFamily="34" charset="-127"/>
              <a:cs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3708400" y="1268413"/>
            <a:ext cx="4978400" cy="12969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uk-UA" sz="2800" smtClean="0">
                <a:latin typeface="Arial" charset="0"/>
                <a:ea typeface="맑은 고딕" pitchFamily="34" charset="-127"/>
              </a:rPr>
              <a:t>розділ фізики, який вивчає електромагнітну взаємодію  заряджених тіл.</a:t>
            </a:r>
            <a:endParaRPr lang="ru-RU" sz="2800" smtClean="0">
              <a:latin typeface="Arial" charset="0"/>
              <a:ea typeface="맑은 고딕" pitchFamily="34" charset="-127"/>
            </a:endParaRPr>
          </a:p>
        </p:txBody>
      </p:sp>
      <p:pic>
        <p:nvPicPr>
          <p:cNvPr id="24581" name="Picture 5" descr="slide_10"/>
          <p:cNvPicPr>
            <a:picLocks noChangeAspect="1" noChangeArrowheads="1"/>
          </p:cNvPicPr>
          <p:nvPr/>
        </p:nvPicPr>
        <p:blipFill>
          <a:blip r:embed="rId2"/>
          <a:srcRect l="51878" t="21191" r="5121" b="9698"/>
          <a:stretch>
            <a:fillRect/>
          </a:stretch>
        </p:blipFill>
        <p:spPr bwMode="auto">
          <a:xfrm>
            <a:off x="34925" y="981075"/>
            <a:ext cx="3308350" cy="3987800"/>
          </a:xfrm>
          <a:prstGeom prst="rect">
            <a:avLst/>
          </a:prstGeom>
          <a:noFill/>
        </p:spPr>
      </p:pic>
      <p:pic>
        <p:nvPicPr>
          <p:cNvPr id="24583" name="Picture 7" descr="Спостереження фізичних явищ довкіля - online presentation"/>
          <p:cNvPicPr>
            <a:picLocks noChangeAspect="1" noChangeArrowheads="1"/>
          </p:cNvPicPr>
          <p:nvPr/>
        </p:nvPicPr>
        <p:blipFill>
          <a:blip r:embed="rId3"/>
          <a:srcRect l="5891" t="34418" r="6250" b="2582"/>
          <a:stretch>
            <a:fillRect/>
          </a:stretch>
        </p:blipFill>
        <p:spPr bwMode="auto">
          <a:xfrm>
            <a:off x="2841625" y="3068638"/>
            <a:ext cx="6194425" cy="3330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0645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z="3600" smtClean="0">
                <a:latin typeface="Arial" charset="0"/>
                <a:ea typeface="맑은 고딕" pitchFamily="34" charset="-127"/>
                <a:cs typeface="Arial" charset="0"/>
              </a:rPr>
              <a:t>Оптика – розділ фізики, </a:t>
            </a:r>
            <a:br>
              <a:rPr lang="uk-UA" sz="3600" smtClean="0">
                <a:latin typeface="Arial" charset="0"/>
                <a:ea typeface="맑은 고딕" pitchFamily="34" charset="-127"/>
                <a:cs typeface="Arial" charset="0"/>
              </a:rPr>
            </a:br>
            <a:r>
              <a:rPr lang="uk-UA" sz="3600" smtClean="0">
                <a:latin typeface="Arial" charset="0"/>
                <a:ea typeface="맑은 고딕" pitchFamily="34" charset="-127"/>
                <a:cs typeface="Arial" charset="0"/>
              </a:rPr>
              <a:t>який вивчає оптичні явища</a:t>
            </a:r>
            <a:endParaRPr lang="ru-RU" sz="3600" smtClean="0">
              <a:latin typeface="Arial" charset="0"/>
              <a:ea typeface="맑은 고딕" pitchFamily="34" charset="-127"/>
              <a:cs typeface="Arial" charset="0"/>
            </a:endParaRPr>
          </a:p>
        </p:txBody>
      </p:sp>
      <p:pic>
        <p:nvPicPr>
          <p:cNvPr id="25605" name="Picture 5" descr="Світлові явища - презентація з фізики"/>
          <p:cNvPicPr>
            <a:picLocks noChangeAspect="1" noChangeArrowheads="1"/>
          </p:cNvPicPr>
          <p:nvPr/>
        </p:nvPicPr>
        <p:blipFill>
          <a:blip r:embed="rId2"/>
          <a:srcRect t="11409"/>
          <a:stretch>
            <a:fillRect/>
          </a:stretch>
        </p:blipFill>
        <p:spPr bwMode="auto">
          <a:xfrm>
            <a:off x="1619250" y="1628775"/>
            <a:ext cx="7334250" cy="5229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uk-UA" smtClean="0">
                <a:latin typeface="Arial" charset="0"/>
                <a:ea typeface="맑은 고딕" pitchFamily="34" charset="-127"/>
                <a:cs typeface="Arial" charset="0"/>
              </a:rPr>
              <a:t>Атомна та ядерна фізика</a:t>
            </a:r>
            <a:endParaRPr lang="ru-RU" smtClean="0">
              <a:latin typeface="Arial" charset="0"/>
              <a:ea typeface="맑은 고딕" pitchFamily="34" charset="-127"/>
              <a:cs typeface="Arial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00113" y="981075"/>
            <a:ext cx="8218487" cy="2044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>
                <a:latin typeface="Arial" charset="0"/>
                <a:ea typeface="맑은 고딕" pitchFamily="34" charset="-127"/>
              </a:rPr>
              <a:t> </a:t>
            </a:r>
            <a:r>
              <a:rPr lang="ru-RU" sz="2800" smtClean="0">
                <a:latin typeface="Arial" charset="0"/>
                <a:ea typeface="맑은 고딕" pitchFamily="34" charset="-127"/>
              </a:rPr>
              <a:t>розділ </a:t>
            </a:r>
            <a:r>
              <a:rPr lang="ru-RU" sz="2800" b="1" smtClean="0">
                <a:latin typeface="Arial" charset="0"/>
                <a:ea typeface="맑은 고딕" pitchFamily="34" charset="-127"/>
              </a:rPr>
              <a:t>фізики</a:t>
            </a:r>
            <a:r>
              <a:rPr lang="ru-RU" sz="2800" smtClean="0">
                <a:latin typeface="Arial" charset="0"/>
                <a:ea typeface="맑은 고딕" pitchFamily="34" charset="-127"/>
              </a:rPr>
              <a:t>, який вивчає структуру і властивості </a:t>
            </a:r>
            <a:r>
              <a:rPr lang="ru-RU" sz="2800" b="1" smtClean="0">
                <a:latin typeface="Arial" charset="0"/>
                <a:ea typeface="맑은 고딕" pitchFamily="34" charset="-127"/>
              </a:rPr>
              <a:t>атомних</a:t>
            </a:r>
            <a:r>
              <a:rPr lang="ru-RU" sz="2800" smtClean="0">
                <a:latin typeface="Arial" charset="0"/>
                <a:ea typeface="맑은 고딕" pitchFamily="34" charset="-127"/>
              </a:rPr>
              <a:t> ядер, та механізми </a:t>
            </a:r>
            <a:r>
              <a:rPr lang="ru-RU" sz="2800" b="1" smtClean="0">
                <a:latin typeface="Arial" charset="0"/>
                <a:ea typeface="맑은 고딕" pitchFamily="34" charset="-127"/>
              </a:rPr>
              <a:t>ядерних</a:t>
            </a:r>
            <a:r>
              <a:rPr lang="ru-RU" sz="2800" smtClean="0">
                <a:latin typeface="Arial" charset="0"/>
                <a:ea typeface="맑은 고딕" pitchFamily="34" charset="-127"/>
              </a:rPr>
              <a:t> реакцій (зокрема, радіоактивний розпад).</a:t>
            </a:r>
          </a:p>
        </p:txBody>
      </p:sp>
      <p:pic>
        <p:nvPicPr>
          <p:cNvPr id="26629" name="Picture 5" descr="Атомна і ядерна фізика - Фізика та астрономія - електронний підручник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565400"/>
            <a:ext cx="3794125" cy="2378075"/>
          </a:xfrm>
          <a:prstGeom prst="rect">
            <a:avLst/>
          </a:prstGeom>
          <a:noFill/>
        </p:spPr>
      </p:pic>
      <p:pic>
        <p:nvPicPr>
          <p:cNvPr id="26631" name="Picture 7" descr="Доповідь WNISR 2019: «зелена» енергія вже стала дешевше атомної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5125" y="3840163"/>
            <a:ext cx="4968875" cy="3017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uk-UA" smtClean="0">
                <a:latin typeface="Arial" charset="0"/>
                <a:ea typeface="맑은 고딕" pitchFamily="34" charset="-127"/>
              </a:rPr>
              <a:t>Дякую за увагу!</a:t>
            </a:r>
            <a:endParaRPr lang="ru-RU" smtClean="0">
              <a:latin typeface="Arial" charset="0"/>
              <a:ea typeface="맑은 고딕" pitchFamily="34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75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17" baseType="lpstr">
      <vt:lpstr>맑은 고딕</vt:lpstr>
      <vt:lpstr>Arial</vt:lpstr>
      <vt:lpstr>Calibri</vt:lpstr>
      <vt:lpstr>Wingdings</vt:lpstr>
      <vt:lpstr>Office Theme</vt:lpstr>
      <vt:lpstr>Custom Design</vt:lpstr>
      <vt:lpstr>Office Theme</vt:lpstr>
      <vt:lpstr>Office Theme</vt:lpstr>
      <vt:lpstr>Office Theme</vt:lpstr>
      <vt:lpstr>Слайд 1</vt:lpstr>
      <vt:lpstr> Основні розділи курсу</vt:lpstr>
      <vt:lpstr> Механіка - це розділ фізики,  який вивчає механічний рух.</vt:lpstr>
      <vt:lpstr>Молекулярна фізика та термодинаміка</vt:lpstr>
      <vt:lpstr>Електродинаміка</vt:lpstr>
      <vt:lpstr>Оптика – розділ фізики,  який вивчає оптичні явища</vt:lpstr>
      <vt:lpstr>Атомна та ядерна фізика</vt:lpstr>
      <vt:lpstr>Слайд 8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Наталия</cp:lastModifiedBy>
  <cp:revision>37</cp:revision>
  <dcterms:created xsi:type="dcterms:W3CDTF">2014-04-01T16:35:38Z</dcterms:created>
  <dcterms:modified xsi:type="dcterms:W3CDTF">2020-06-14T03:56:07Z</dcterms:modified>
</cp:coreProperties>
</file>